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3"/>
  </p:notesMasterIdLst>
  <p:sldIdLst>
    <p:sldId id="256" r:id="rId2"/>
    <p:sldId id="258" r:id="rId3"/>
    <p:sldId id="260" r:id="rId4"/>
    <p:sldId id="268" r:id="rId5"/>
    <p:sldId id="296" r:id="rId6"/>
    <p:sldId id="276" r:id="rId7"/>
    <p:sldId id="301" r:id="rId8"/>
    <p:sldId id="297" r:id="rId9"/>
    <p:sldId id="265" r:id="rId10"/>
    <p:sldId id="298" r:id="rId11"/>
    <p:sldId id="257" r:id="rId12"/>
    <p:sldId id="302" r:id="rId13"/>
    <p:sldId id="303" r:id="rId14"/>
    <p:sldId id="299" r:id="rId15"/>
    <p:sldId id="304" r:id="rId16"/>
    <p:sldId id="305" r:id="rId17"/>
    <p:sldId id="308" r:id="rId18"/>
    <p:sldId id="300" r:id="rId19"/>
    <p:sldId id="306" r:id="rId20"/>
    <p:sldId id="309" r:id="rId21"/>
    <p:sldId id="275" r:id="rId22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4"/>
    </p:embeddedFont>
    <p:embeddedFont>
      <p:font typeface="Hind" panose="02000000000000000000" pitchFamily="2" charset="0"/>
      <p:regular r:id="rId25"/>
      <p:bold r:id="rId26"/>
    </p:embeddedFont>
    <p:embeddedFont>
      <p:font typeface="Italiana" panose="020B0604020202020204" charset="0"/>
      <p:regular r:id="rId27"/>
    </p:embeddedFont>
    <p:embeddedFont>
      <p:font typeface="Roboto Condensed Light" panose="02000000000000000000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1E818D-E633-466F-B3DF-6058E14A5501}">
  <a:tblStyle styleId="{181E818D-E633-466F-B3DF-6058E14A5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C4A9FF3-1B43-44BA-B900-4C21AFE1325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6225a63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46225a63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456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7ae41f31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7ae41f31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7ae41f31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7ae41f31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714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7ae41f31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7ae41f31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235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42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7ae41f31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7ae41f31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862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7ae41f31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7ae41f31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822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7ae41f31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7ae41f31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368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069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7ae41f31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7ae41f31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718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e65845f0e_1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e65845f0e_1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7ae41f31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7ae41f31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015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2d15439e2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2d15439e2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355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999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048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63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50" y="846450"/>
            <a:ext cx="3662400" cy="191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latin typeface="Italiana"/>
                <a:ea typeface="Italiana"/>
                <a:cs typeface="Italiana"/>
                <a:sym typeface="Italian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50" y="3655050"/>
            <a:ext cx="1857300" cy="63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703844" y="846450"/>
            <a:ext cx="4201200" cy="344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_1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63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1"/>
          </p:nvPr>
        </p:nvSpPr>
        <p:spPr>
          <a:xfrm>
            <a:off x="720000" y="1215748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720075" y="539550"/>
            <a:ext cx="7704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7" name="Google Shape;117;p14"/>
          <p:cNvGrpSpPr/>
          <p:nvPr/>
        </p:nvGrpSpPr>
        <p:grpSpPr>
          <a:xfrm>
            <a:off x="316321" y="402632"/>
            <a:ext cx="8514979" cy="2463594"/>
            <a:chOff x="316321" y="402632"/>
            <a:chExt cx="8514979" cy="2463594"/>
          </a:xfrm>
        </p:grpSpPr>
        <p:grpSp>
          <p:nvGrpSpPr>
            <p:cNvPr id="118" name="Google Shape;118;p14"/>
            <p:cNvGrpSpPr/>
            <p:nvPr/>
          </p:nvGrpSpPr>
          <p:grpSpPr>
            <a:xfrm>
              <a:off x="316321" y="402632"/>
              <a:ext cx="371100" cy="632019"/>
              <a:chOff x="3309996" y="2820357"/>
              <a:chExt cx="371100" cy="632019"/>
            </a:xfrm>
          </p:grpSpPr>
          <p:sp>
            <p:nvSpPr>
              <p:cNvPr id="119" name="Google Shape;119;p14"/>
              <p:cNvSpPr/>
              <p:nvPr/>
            </p:nvSpPr>
            <p:spPr>
              <a:xfrm>
                <a:off x="3309996" y="2820357"/>
                <a:ext cx="371100" cy="2919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3364450" y="3246275"/>
                <a:ext cx="262200" cy="2061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grpSp>
          <p:nvGrpSpPr>
            <p:cNvPr id="121" name="Google Shape;121;p14"/>
            <p:cNvGrpSpPr/>
            <p:nvPr/>
          </p:nvGrpSpPr>
          <p:grpSpPr>
            <a:xfrm>
              <a:off x="8460196" y="2368232"/>
              <a:ext cx="371104" cy="497994"/>
              <a:chOff x="3309996" y="1912832"/>
              <a:chExt cx="371104" cy="497994"/>
            </a:xfrm>
          </p:grpSpPr>
          <p:sp>
            <p:nvSpPr>
              <p:cNvPr id="122" name="Google Shape;122;p14"/>
              <p:cNvSpPr/>
              <p:nvPr/>
            </p:nvSpPr>
            <p:spPr>
              <a:xfrm>
                <a:off x="3309996" y="1912832"/>
                <a:ext cx="371100" cy="2919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3418900" y="2204725"/>
                <a:ext cx="262200" cy="2061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63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4557475" y="2873325"/>
            <a:ext cx="3209700" cy="5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4557475" y="3423750"/>
            <a:ext cx="32097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28" name="Google Shape;128;p15"/>
          <p:cNvGrpSpPr/>
          <p:nvPr/>
        </p:nvGrpSpPr>
        <p:grpSpPr>
          <a:xfrm>
            <a:off x="316321" y="279450"/>
            <a:ext cx="8485525" cy="703075"/>
            <a:chOff x="316321" y="279450"/>
            <a:chExt cx="8485525" cy="703075"/>
          </a:xfrm>
        </p:grpSpPr>
        <p:grpSp>
          <p:nvGrpSpPr>
            <p:cNvPr id="129" name="Google Shape;129;p15"/>
            <p:cNvGrpSpPr/>
            <p:nvPr/>
          </p:nvGrpSpPr>
          <p:grpSpPr>
            <a:xfrm>
              <a:off x="316321" y="279450"/>
              <a:ext cx="728479" cy="415081"/>
              <a:chOff x="3309996" y="2697175"/>
              <a:chExt cx="728479" cy="415081"/>
            </a:xfrm>
          </p:grpSpPr>
          <p:sp>
            <p:nvSpPr>
              <p:cNvPr id="130" name="Google Shape;130;p15"/>
              <p:cNvSpPr/>
              <p:nvPr/>
            </p:nvSpPr>
            <p:spPr>
              <a:xfrm>
                <a:off x="3309996" y="2820357"/>
                <a:ext cx="371100" cy="2919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3776275" y="2697175"/>
                <a:ext cx="262200" cy="2061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grpSp>
          <p:nvGrpSpPr>
            <p:cNvPr id="132" name="Google Shape;132;p15"/>
            <p:cNvGrpSpPr/>
            <p:nvPr/>
          </p:nvGrpSpPr>
          <p:grpSpPr>
            <a:xfrm>
              <a:off x="8430746" y="339632"/>
              <a:ext cx="371100" cy="642894"/>
              <a:chOff x="3280546" y="-115768"/>
              <a:chExt cx="371100" cy="642894"/>
            </a:xfrm>
          </p:grpSpPr>
          <p:sp>
            <p:nvSpPr>
              <p:cNvPr id="133" name="Google Shape;133;p15"/>
              <p:cNvSpPr/>
              <p:nvPr/>
            </p:nvSpPr>
            <p:spPr>
              <a:xfrm>
                <a:off x="3280546" y="-115768"/>
                <a:ext cx="371100" cy="2919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3335000" y="321025"/>
                <a:ext cx="262200" cy="2061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63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5430750" y="527025"/>
            <a:ext cx="3000000" cy="87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5430750" y="1412400"/>
            <a:ext cx="3000000" cy="1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2" name="Google Shape;222;p21"/>
          <p:cNvSpPr>
            <a:spLocks noGrp="1"/>
          </p:cNvSpPr>
          <p:nvPr>
            <p:ph type="pic" idx="2"/>
          </p:nvPr>
        </p:nvSpPr>
        <p:spPr>
          <a:xfrm>
            <a:off x="238800" y="533250"/>
            <a:ext cx="3604200" cy="4077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1"/>
          <p:cNvSpPr txBox="1"/>
          <p:nvPr/>
        </p:nvSpPr>
        <p:spPr>
          <a:xfrm>
            <a:off x="5430740" y="34776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lang="en" sz="1000" b="1" u="sng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2"/>
          <p:cNvGrpSpPr/>
          <p:nvPr/>
        </p:nvGrpSpPr>
        <p:grpSpPr>
          <a:xfrm>
            <a:off x="234175" y="4042014"/>
            <a:ext cx="1539251" cy="880475"/>
            <a:chOff x="234175" y="4036122"/>
            <a:chExt cx="1539251" cy="880475"/>
          </a:xfrm>
        </p:grpSpPr>
        <p:pic>
          <p:nvPicPr>
            <p:cNvPr id="226" name="Google Shape;226;p22"/>
            <p:cNvPicPr preferRelativeResize="0"/>
            <p:nvPr/>
          </p:nvPicPr>
          <p:blipFill rotWithShape="1">
            <a:blip r:embed="rId2">
              <a:alphaModFix/>
            </a:blip>
            <a:srcRect l="8037" t="10101" b="-11521"/>
            <a:stretch/>
          </p:blipFill>
          <p:spPr>
            <a:xfrm rot="10800000" flipH="1">
              <a:off x="234176" y="4036122"/>
              <a:ext cx="1539250" cy="88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2"/>
            <p:cNvPicPr preferRelativeResize="0"/>
            <p:nvPr/>
          </p:nvPicPr>
          <p:blipFill rotWithShape="1">
            <a:blip r:embed="rId2">
              <a:alphaModFix/>
            </a:blip>
            <a:srcRect l="28474" t="45995"/>
            <a:stretch/>
          </p:blipFill>
          <p:spPr>
            <a:xfrm rot="10800000" flipH="1">
              <a:off x="234175" y="4430077"/>
              <a:ext cx="1197175" cy="468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8" name="Google Shape;228;p2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63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229" name="Google Shape;229;p22"/>
          <p:cNvGrpSpPr/>
          <p:nvPr/>
        </p:nvGrpSpPr>
        <p:grpSpPr>
          <a:xfrm flipH="1">
            <a:off x="295763" y="444515"/>
            <a:ext cx="8555154" cy="2933000"/>
            <a:chOff x="294904" y="450407"/>
            <a:chExt cx="8555154" cy="2933000"/>
          </a:xfrm>
        </p:grpSpPr>
        <p:grpSp>
          <p:nvGrpSpPr>
            <p:cNvPr id="230" name="Google Shape;230;p22"/>
            <p:cNvGrpSpPr/>
            <p:nvPr/>
          </p:nvGrpSpPr>
          <p:grpSpPr>
            <a:xfrm>
              <a:off x="294904" y="2761925"/>
              <a:ext cx="371104" cy="621481"/>
              <a:chOff x="3309996" y="1957375"/>
              <a:chExt cx="371104" cy="621481"/>
            </a:xfrm>
          </p:grpSpPr>
          <p:sp>
            <p:nvSpPr>
              <p:cNvPr id="231" name="Google Shape;231;p22"/>
              <p:cNvSpPr/>
              <p:nvPr/>
            </p:nvSpPr>
            <p:spPr>
              <a:xfrm>
                <a:off x="3309996" y="2286957"/>
                <a:ext cx="371100" cy="2919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232" name="Google Shape;232;p22"/>
              <p:cNvSpPr/>
              <p:nvPr/>
            </p:nvSpPr>
            <p:spPr>
              <a:xfrm>
                <a:off x="3418900" y="1957375"/>
                <a:ext cx="262200" cy="2061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grpSp>
          <p:nvGrpSpPr>
            <p:cNvPr id="233" name="Google Shape;233;p22"/>
            <p:cNvGrpSpPr/>
            <p:nvPr/>
          </p:nvGrpSpPr>
          <p:grpSpPr>
            <a:xfrm>
              <a:off x="8478954" y="450407"/>
              <a:ext cx="371104" cy="606519"/>
              <a:chOff x="3309996" y="2820357"/>
              <a:chExt cx="371104" cy="606519"/>
            </a:xfrm>
          </p:grpSpPr>
          <p:sp>
            <p:nvSpPr>
              <p:cNvPr id="234" name="Google Shape;234;p22"/>
              <p:cNvSpPr/>
              <p:nvPr/>
            </p:nvSpPr>
            <p:spPr>
              <a:xfrm>
                <a:off x="3309996" y="2820357"/>
                <a:ext cx="371100" cy="2919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235" name="Google Shape;235;p22"/>
              <p:cNvSpPr/>
              <p:nvPr/>
            </p:nvSpPr>
            <p:spPr>
              <a:xfrm>
                <a:off x="3418900" y="3220775"/>
                <a:ext cx="262200" cy="2061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63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238" name="Google Shape;238;p23"/>
          <p:cNvGrpSpPr/>
          <p:nvPr/>
        </p:nvGrpSpPr>
        <p:grpSpPr>
          <a:xfrm>
            <a:off x="342154" y="3260750"/>
            <a:ext cx="8507904" cy="1549300"/>
            <a:chOff x="342154" y="3260750"/>
            <a:chExt cx="8507904" cy="1549300"/>
          </a:xfrm>
        </p:grpSpPr>
        <p:grpSp>
          <p:nvGrpSpPr>
            <p:cNvPr id="239" name="Google Shape;239;p23"/>
            <p:cNvGrpSpPr/>
            <p:nvPr/>
          </p:nvGrpSpPr>
          <p:grpSpPr>
            <a:xfrm>
              <a:off x="342154" y="4166382"/>
              <a:ext cx="586054" cy="643669"/>
              <a:chOff x="3357246" y="3361832"/>
              <a:chExt cx="586054" cy="643669"/>
            </a:xfrm>
          </p:grpSpPr>
          <p:sp>
            <p:nvSpPr>
              <p:cNvPr id="240" name="Google Shape;240;p23"/>
              <p:cNvSpPr/>
              <p:nvPr/>
            </p:nvSpPr>
            <p:spPr>
              <a:xfrm>
                <a:off x="3357246" y="3361832"/>
                <a:ext cx="371100" cy="2919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>
                <a:off x="3681100" y="3799400"/>
                <a:ext cx="262200" cy="2061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grpSp>
          <p:nvGrpSpPr>
            <p:cNvPr id="242" name="Google Shape;242;p23"/>
            <p:cNvGrpSpPr/>
            <p:nvPr/>
          </p:nvGrpSpPr>
          <p:grpSpPr>
            <a:xfrm>
              <a:off x="8478954" y="3260750"/>
              <a:ext cx="371104" cy="593531"/>
              <a:chOff x="3309996" y="5630700"/>
              <a:chExt cx="371104" cy="593531"/>
            </a:xfrm>
          </p:grpSpPr>
          <p:sp>
            <p:nvSpPr>
              <p:cNvPr id="243" name="Google Shape;243;p23"/>
              <p:cNvSpPr/>
              <p:nvPr/>
            </p:nvSpPr>
            <p:spPr>
              <a:xfrm>
                <a:off x="3309996" y="5932332"/>
                <a:ext cx="371100" cy="2919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244" name="Google Shape;244;p23"/>
              <p:cNvSpPr/>
              <p:nvPr/>
            </p:nvSpPr>
            <p:spPr>
              <a:xfrm>
                <a:off x="3418900" y="5630700"/>
                <a:ext cx="262200" cy="2061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63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739675" y="3742125"/>
            <a:ext cx="3690900" cy="861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025500" y="2501025"/>
            <a:ext cx="1405200" cy="91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238800" y="527025"/>
            <a:ext cx="3597600" cy="4077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63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13400" y="539550"/>
            <a:ext cx="7717500" cy="61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294904" y="450407"/>
            <a:ext cx="8555154" cy="2933000"/>
            <a:chOff x="294904" y="450407"/>
            <a:chExt cx="8555154" cy="2933000"/>
          </a:xfrm>
        </p:grpSpPr>
        <p:grpSp>
          <p:nvGrpSpPr>
            <p:cNvPr id="42" name="Google Shape;42;p6"/>
            <p:cNvGrpSpPr/>
            <p:nvPr/>
          </p:nvGrpSpPr>
          <p:grpSpPr>
            <a:xfrm>
              <a:off x="294904" y="2761925"/>
              <a:ext cx="371104" cy="621481"/>
              <a:chOff x="3309996" y="1957375"/>
              <a:chExt cx="371104" cy="621481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3309996" y="2286957"/>
                <a:ext cx="371100" cy="2919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3418900" y="1957375"/>
                <a:ext cx="262200" cy="2061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grpSp>
          <p:nvGrpSpPr>
            <p:cNvPr id="45" name="Google Shape;45;p6"/>
            <p:cNvGrpSpPr/>
            <p:nvPr/>
          </p:nvGrpSpPr>
          <p:grpSpPr>
            <a:xfrm>
              <a:off x="8478954" y="450407"/>
              <a:ext cx="371104" cy="606519"/>
              <a:chOff x="3309996" y="2820357"/>
              <a:chExt cx="371104" cy="606519"/>
            </a:xfrm>
          </p:grpSpPr>
          <p:sp>
            <p:nvSpPr>
              <p:cNvPr id="46" name="Google Shape;46;p6"/>
              <p:cNvSpPr/>
              <p:nvPr/>
            </p:nvSpPr>
            <p:spPr>
              <a:xfrm>
                <a:off x="3309996" y="2820357"/>
                <a:ext cx="371100" cy="2919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47" name="Google Shape;47;p6"/>
              <p:cNvSpPr/>
              <p:nvPr/>
            </p:nvSpPr>
            <p:spPr>
              <a:xfrm>
                <a:off x="3418900" y="3220775"/>
                <a:ext cx="262200" cy="2061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</p:grpSp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l="28474" t="27383"/>
          <a:stretch/>
        </p:blipFill>
        <p:spPr>
          <a:xfrm rot="10800000">
            <a:off x="7714475" y="4283575"/>
            <a:ext cx="1197175" cy="6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63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317950" y="1450550"/>
            <a:ext cx="4508100" cy="22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7" name="Google Shape;57;p8"/>
          <p:cNvGrpSpPr/>
          <p:nvPr/>
        </p:nvGrpSpPr>
        <p:grpSpPr>
          <a:xfrm>
            <a:off x="342154" y="3260750"/>
            <a:ext cx="8507904" cy="1549300"/>
            <a:chOff x="342154" y="3260750"/>
            <a:chExt cx="8507904" cy="1549300"/>
          </a:xfrm>
        </p:grpSpPr>
        <p:grpSp>
          <p:nvGrpSpPr>
            <p:cNvPr id="58" name="Google Shape;58;p8"/>
            <p:cNvGrpSpPr/>
            <p:nvPr/>
          </p:nvGrpSpPr>
          <p:grpSpPr>
            <a:xfrm>
              <a:off x="342154" y="4166382"/>
              <a:ext cx="586054" cy="643669"/>
              <a:chOff x="3357246" y="3361832"/>
              <a:chExt cx="586054" cy="643669"/>
            </a:xfrm>
          </p:grpSpPr>
          <p:sp>
            <p:nvSpPr>
              <p:cNvPr id="59" name="Google Shape;59;p8"/>
              <p:cNvSpPr/>
              <p:nvPr/>
            </p:nvSpPr>
            <p:spPr>
              <a:xfrm>
                <a:off x="3357246" y="3361832"/>
                <a:ext cx="371100" cy="2919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>
                <a:off x="3681100" y="3799400"/>
                <a:ext cx="262200" cy="2061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grpSp>
          <p:nvGrpSpPr>
            <p:cNvPr id="61" name="Google Shape;61;p8"/>
            <p:cNvGrpSpPr/>
            <p:nvPr/>
          </p:nvGrpSpPr>
          <p:grpSpPr>
            <a:xfrm>
              <a:off x="8478954" y="3260750"/>
              <a:ext cx="371104" cy="593531"/>
              <a:chOff x="3309996" y="5630700"/>
              <a:chExt cx="371104" cy="593531"/>
            </a:xfrm>
          </p:grpSpPr>
          <p:sp>
            <p:nvSpPr>
              <p:cNvPr id="62" name="Google Shape;62;p8"/>
              <p:cNvSpPr/>
              <p:nvPr/>
            </p:nvSpPr>
            <p:spPr>
              <a:xfrm>
                <a:off x="3309996" y="5932332"/>
                <a:ext cx="371100" cy="2919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63" name="Google Shape;63;p8"/>
              <p:cNvSpPr/>
              <p:nvPr/>
            </p:nvSpPr>
            <p:spPr>
              <a:xfrm>
                <a:off x="3418900" y="5630700"/>
                <a:ext cx="262200" cy="2061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63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2241450" y="152025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2241550" y="2362050"/>
            <a:ext cx="46611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68" name="Google Shape;68;p9"/>
          <p:cNvGrpSpPr/>
          <p:nvPr/>
        </p:nvGrpSpPr>
        <p:grpSpPr>
          <a:xfrm>
            <a:off x="316321" y="402632"/>
            <a:ext cx="8514979" cy="2463594"/>
            <a:chOff x="316321" y="402632"/>
            <a:chExt cx="8514979" cy="2463594"/>
          </a:xfrm>
        </p:grpSpPr>
        <p:grpSp>
          <p:nvGrpSpPr>
            <p:cNvPr id="69" name="Google Shape;69;p9"/>
            <p:cNvGrpSpPr/>
            <p:nvPr/>
          </p:nvGrpSpPr>
          <p:grpSpPr>
            <a:xfrm>
              <a:off x="316321" y="402632"/>
              <a:ext cx="371100" cy="632019"/>
              <a:chOff x="3309996" y="2820357"/>
              <a:chExt cx="371100" cy="632019"/>
            </a:xfrm>
          </p:grpSpPr>
          <p:sp>
            <p:nvSpPr>
              <p:cNvPr id="70" name="Google Shape;70;p9"/>
              <p:cNvSpPr/>
              <p:nvPr/>
            </p:nvSpPr>
            <p:spPr>
              <a:xfrm>
                <a:off x="3309996" y="2820357"/>
                <a:ext cx="371100" cy="2919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71" name="Google Shape;71;p9"/>
              <p:cNvSpPr/>
              <p:nvPr/>
            </p:nvSpPr>
            <p:spPr>
              <a:xfrm>
                <a:off x="3364450" y="3246275"/>
                <a:ext cx="262200" cy="2061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grpSp>
          <p:nvGrpSpPr>
            <p:cNvPr id="72" name="Google Shape;72;p9"/>
            <p:cNvGrpSpPr/>
            <p:nvPr/>
          </p:nvGrpSpPr>
          <p:grpSpPr>
            <a:xfrm>
              <a:off x="8460196" y="2368232"/>
              <a:ext cx="371104" cy="497994"/>
              <a:chOff x="3309996" y="1912832"/>
              <a:chExt cx="371104" cy="497994"/>
            </a:xfrm>
          </p:grpSpPr>
          <p:sp>
            <p:nvSpPr>
              <p:cNvPr id="73" name="Google Shape;73;p9"/>
              <p:cNvSpPr/>
              <p:nvPr/>
            </p:nvSpPr>
            <p:spPr>
              <a:xfrm>
                <a:off x="3309996" y="1912832"/>
                <a:ext cx="371100" cy="2919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74" name="Google Shape;74;p9"/>
              <p:cNvSpPr/>
              <p:nvPr/>
            </p:nvSpPr>
            <p:spPr>
              <a:xfrm>
                <a:off x="3418900" y="2204725"/>
                <a:ext cx="262200" cy="2061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63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80" name="Google Shape;80;p11"/>
          <p:cNvSpPr txBox="1">
            <a:spLocks noGrp="1"/>
          </p:cNvSpPr>
          <p:nvPr>
            <p:ph type="title" hasCustomPrompt="1"/>
          </p:nvPr>
        </p:nvSpPr>
        <p:spPr>
          <a:xfrm>
            <a:off x="705630" y="2687750"/>
            <a:ext cx="3746700" cy="87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"/>
          </p:nvPr>
        </p:nvSpPr>
        <p:spPr>
          <a:xfrm>
            <a:off x="705630" y="3854025"/>
            <a:ext cx="2934300" cy="65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4595749" y="633675"/>
            <a:ext cx="4315500" cy="322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83" name="Google Shape;83;p11"/>
          <p:cNvGrpSpPr/>
          <p:nvPr/>
        </p:nvGrpSpPr>
        <p:grpSpPr>
          <a:xfrm>
            <a:off x="316321" y="279450"/>
            <a:ext cx="5806950" cy="4520075"/>
            <a:chOff x="316321" y="279450"/>
            <a:chExt cx="5806950" cy="4520075"/>
          </a:xfrm>
        </p:grpSpPr>
        <p:grpSp>
          <p:nvGrpSpPr>
            <p:cNvPr id="84" name="Google Shape;84;p11"/>
            <p:cNvGrpSpPr/>
            <p:nvPr/>
          </p:nvGrpSpPr>
          <p:grpSpPr>
            <a:xfrm>
              <a:off x="316321" y="279450"/>
              <a:ext cx="728479" cy="415081"/>
              <a:chOff x="3309996" y="2697175"/>
              <a:chExt cx="728479" cy="415081"/>
            </a:xfrm>
          </p:grpSpPr>
          <p:sp>
            <p:nvSpPr>
              <p:cNvPr id="85" name="Google Shape;85;p11"/>
              <p:cNvSpPr/>
              <p:nvPr/>
            </p:nvSpPr>
            <p:spPr>
              <a:xfrm>
                <a:off x="3309996" y="2820357"/>
                <a:ext cx="371100" cy="2919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86" name="Google Shape;86;p11"/>
              <p:cNvSpPr/>
              <p:nvPr/>
            </p:nvSpPr>
            <p:spPr>
              <a:xfrm>
                <a:off x="3776275" y="2697175"/>
                <a:ext cx="262200" cy="2061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grpSp>
          <p:nvGrpSpPr>
            <p:cNvPr id="87" name="Google Shape;87;p11"/>
            <p:cNvGrpSpPr/>
            <p:nvPr/>
          </p:nvGrpSpPr>
          <p:grpSpPr>
            <a:xfrm>
              <a:off x="5435525" y="4458007"/>
              <a:ext cx="687746" cy="341519"/>
              <a:chOff x="3335000" y="185607"/>
              <a:chExt cx="687746" cy="341519"/>
            </a:xfrm>
          </p:grpSpPr>
          <p:sp>
            <p:nvSpPr>
              <p:cNvPr id="88" name="Google Shape;88;p11"/>
              <p:cNvSpPr/>
              <p:nvPr/>
            </p:nvSpPr>
            <p:spPr>
              <a:xfrm>
                <a:off x="3651646" y="185607"/>
                <a:ext cx="371100" cy="2919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89" name="Google Shape;89;p11"/>
              <p:cNvSpPr/>
              <p:nvPr/>
            </p:nvSpPr>
            <p:spPr>
              <a:xfrm>
                <a:off x="3335000" y="321025"/>
                <a:ext cx="262200" cy="2061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63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712200" y="539550"/>
            <a:ext cx="7718700" cy="60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2" hasCustomPrompt="1"/>
          </p:nvPr>
        </p:nvSpPr>
        <p:spPr>
          <a:xfrm>
            <a:off x="1532475" y="1361099"/>
            <a:ext cx="906600" cy="580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3" hasCustomPrompt="1"/>
          </p:nvPr>
        </p:nvSpPr>
        <p:spPr>
          <a:xfrm>
            <a:off x="1532475" y="3104600"/>
            <a:ext cx="906600" cy="580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4" hasCustomPrompt="1"/>
          </p:nvPr>
        </p:nvSpPr>
        <p:spPr>
          <a:xfrm>
            <a:off x="4118700" y="1361113"/>
            <a:ext cx="906600" cy="580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5" hasCustomPrompt="1"/>
          </p:nvPr>
        </p:nvSpPr>
        <p:spPr>
          <a:xfrm>
            <a:off x="4118700" y="3104600"/>
            <a:ext cx="906600" cy="580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784975" y="2018075"/>
            <a:ext cx="2399100" cy="75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18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6"/>
          </p:nvPr>
        </p:nvSpPr>
        <p:spPr>
          <a:xfrm>
            <a:off x="3372374" y="2018098"/>
            <a:ext cx="2399100" cy="75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18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7"/>
          </p:nvPr>
        </p:nvSpPr>
        <p:spPr>
          <a:xfrm>
            <a:off x="784975" y="3761475"/>
            <a:ext cx="2399100" cy="75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18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8"/>
          </p:nvPr>
        </p:nvSpPr>
        <p:spPr>
          <a:xfrm>
            <a:off x="3371308" y="3761475"/>
            <a:ext cx="2399100" cy="75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18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9" hasCustomPrompt="1"/>
          </p:nvPr>
        </p:nvSpPr>
        <p:spPr>
          <a:xfrm>
            <a:off x="6704950" y="1361113"/>
            <a:ext cx="906600" cy="580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13" hasCustomPrompt="1"/>
          </p:nvPr>
        </p:nvSpPr>
        <p:spPr>
          <a:xfrm>
            <a:off x="6704950" y="3104600"/>
            <a:ext cx="906600" cy="580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4"/>
          </p:nvPr>
        </p:nvSpPr>
        <p:spPr>
          <a:xfrm>
            <a:off x="5959771" y="2018098"/>
            <a:ext cx="2399100" cy="75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18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5"/>
          </p:nvPr>
        </p:nvSpPr>
        <p:spPr>
          <a:xfrm>
            <a:off x="5957629" y="3761475"/>
            <a:ext cx="2399100" cy="75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18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taliana"/>
              <a:buNone/>
              <a:defRPr sz="2000"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endParaRPr/>
          </a:p>
        </p:txBody>
      </p:sp>
      <p:grpSp>
        <p:nvGrpSpPr>
          <p:cNvPr id="106" name="Google Shape;106;p13"/>
          <p:cNvGrpSpPr/>
          <p:nvPr/>
        </p:nvGrpSpPr>
        <p:grpSpPr>
          <a:xfrm>
            <a:off x="316321" y="402632"/>
            <a:ext cx="8514979" cy="2463594"/>
            <a:chOff x="316321" y="402632"/>
            <a:chExt cx="8514979" cy="2463594"/>
          </a:xfrm>
        </p:grpSpPr>
        <p:grpSp>
          <p:nvGrpSpPr>
            <p:cNvPr id="107" name="Google Shape;107;p13"/>
            <p:cNvGrpSpPr/>
            <p:nvPr/>
          </p:nvGrpSpPr>
          <p:grpSpPr>
            <a:xfrm>
              <a:off x="316321" y="402632"/>
              <a:ext cx="371100" cy="632019"/>
              <a:chOff x="3309996" y="2820357"/>
              <a:chExt cx="371100" cy="632019"/>
            </a:xfrm>
          </p:grpSpPr>
          <p:sp>
            <p:nvSpPr>
              <p:cNvPr id="108" name="Google Shape;108;p13"/>
              <p:cNvSpPr/>
              <p:nvPr/>
            </p:nvSpPr>
            <p:spPr>
              <a:xfrm>
                <a:off x="3309996" y="2820357"/>
                <a:ext cx="371100" cy="2919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3364450" y="3246275"/>
                <a:ext cx="262200" cy="2061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grpSp>
          <p:nvGrpSpPr>
            <p:cNvPr id="110" name="Google Shape;110;p13"/>
            <p:cNvGrpSpPr/>
            <p:nvPr/>
          </p:nvGrpSpPr>
          <p:grpSpPr>
            <a:xfrm>
              <a:off x="8460196" y="2368232"/>
              <a:ext cx="371104" cy="497994"/>
              <a:chOff x="3309996" y="1912832"/>
              <a:chExt cx="371104" cy="497994"/>
            </a:xfrm>
          </p:grpSpPr>
          <p:sp>
            <p:nvSpPr>
              <p:cNvPr id="111" name="Google Shape;111;p13"/>
              <p:cNvSpPr/>
              <p:nvPr/>
            </p:nvSpPr>
            <p:spPr>
              <a:xfrm>
                <a:off x="3309996" y="1912832"/>
                <a:ext cx="371100" cy="2919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3418900" y="2204725"/>
                <a:ext cx="262200" cy="2061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75" y="539550"/>
            <a:ext cx="77178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7" r:id="rId12"/>
    <p:sldLayoutId id="2147483668" r:id="rId13"/>
    <p:sldLayoutId id="2147483669" r:id="rId14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jpg"/><Relationship Id="rId7" Type="http://schemas.openxmlformats.org/officeDocument/2006/relationships/hyperlink" Target="https://www.linkedin.com/in/manavjshah" TargetMode="Externa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hyperlink" Target="https://youtube.com/@manavshah-ez6ss?si=EFPT7Om-_VZ1MTpO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hyperlink" Target="https://www.instagram.com/manavshah.p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>
            <a:spLocks noGrp="1"/>
          </p:cNvSpPr>
          <p:nvPr>
            <p:ph type="ctrTitle"/>
          </p:nvPr>
        </p:nvSpPr>
        <p:spPr>
          <a:xfrm>
            <a:off x="492995" y="1016419"/>
            <a:ext cx="3662400" cy="19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RESTAURANT RATING PREDICTION USING ML</a:t>
            </a:r>
            <a:endParaRPr b="0" i="1" dirty="0">
              <a:solidFill>
                <a:schemeClr val="lt2"/>
              </a:solidFill>
            </a:endParaRPr>
          </a:p>
        </p:txBody>
      </p:sp>
      <p:sp>
        <p:nvSpPr>
          <p:cNvPr id="257" name="Google Shape;257;p27"/>
          <p:cNvSpPr txBox="1">
            <a:spLocks noGrp="1"/>
          </p:cNvSpPr>
          <p:nvPr>
            <p:ph type="subTitle" idx="1"/>
          </p:nvPr>
        </p:nvSpPr>
        <p:spPr>
          <a:xfrm>
            <a:off x="1511000" y="2930119"/>
            <a:ext cx="3355306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latin typeface="Italiana" panose="020B0604020202020204" charset="0"/>
              </a:rPr>
              <a:t>B</a:t>
            </a:r>
            <a:r>
              <a:rPr lang="en" sz="2800" b="1" dirty="0">
                <a:latin typeface="Italiana" panose="020B0604020202020204" charset="0"/>
              </a:rPr>
              <a:t>y-Manav Shah</a:t>
            </a:r>
            <a:endParaRPr sz="2800" b="1" dirty="0">
              <a:latin typeface="Italiana" panose="020B0604020202020204" charset="0"/>
            </a:endParaRPr>
          </a:p>
        </p:txBody>
      </p:sp>
      <p:pic>
        <p:nvPicPr>
          <p:cNvPr id="258" name="Google Shape;258;p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392" r="6187"/>
          <a:stretch/>
        </p:blipFill>
        <p:spPr>
          <a:xfrm>
            <a:off x="4587260" y="447003"/>
            <a:ext cx="4095652" cy="3701671"/>
          </a:xfrm>
          <a:prstGeom prst="rect">
            <a:avLst/>
          </a:prstGeom>
        </p:spPr>
      </p:pic>
      <p:grpSp>
        <p:nvGrpSpPr>
          <p:cNvPr id="259" name="Google Shape;259;p27"/>
          <p:cNvGrpSpPr/>
          <p:nvPr/>
        </p:nvGrpSpPr>
        <p:grpSpPr>
          <a:xfrm>
            <a:off x="3496935" y="3023530"/>
            <a:ext cx="2059000" cy="1840575"/>
            <a:chOff x="2844050" y="2683325"/>
            <a:chExt cx="2059000" cy="1840575"/>
          </a:xfrm>
        </p:grpSpPr>
        <p:pic>
          <p:nvPicPr>
            <p:cNvPr id="260" name="Google Shape;260;p27"/>
            <p:cNvPicPr preferRelativeResize="0"/>
            <p:nvPr/>
          </p:nvPicPr>
          <p:blipFill rotWithShape="1">
            <a:blip r:embed="rId4">
              <a:alphaModFix/>
            </a:blip>
            <a:srcRect l="13820" r="13820"/>
            <a:stretch/>
          </p:blipFill>
          <p:spPr>
            <a:xfrm>
              <a:off x="2844050" y="3472950"/>
              <a:ext cx="1857301" cy="81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72175" y="2683325"/>
              <a:ext cx="1230875" cy="1840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27"/>
            <p:cNvSpPr/>
            <p:nvPr/>
          </p:nvSpPr>
          <p:spPr>
            <a:xfrm>
              <a:off x="3510500" y="3147832"/>
              <a:ext cx="262200" cy="206100"/>
            </a:xfrm>
            <a:prstGeom prst="star4">
              <a:avLst>
                <a:gd name="adj" fmla="val 60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Hind"/>
                <a:ea typeface="Hind"/>
                <a:cs typeface="Hind"/>
                <a:sym typeface="Hind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115EB8E-A5B7-5769-600C-ADCA0C68D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926" y="3841970"/>
            <a:ext cx="1420491" cy="755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3607887" y="3474786"/>
            <a:ext cx="5759044" cy="812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 </a:t>
            </a:r>
            <a:br>
              <a:rPr lang="en-IN" dirty="0"/>
            </a:br>
            <a:r>
              <a:rPr lang="en-IN" dirty="0"/>
              <a:t>PREPROCESSING</a:t>
            </a:r>
            <a:br>
              <a:rPr lang="en-IN" dirty="0"/>
            </a:br>
            <a:endParaRPr dirty="0"/>
          </a:p>
        </p:txBody>
      </p:sp>
      <p:sp>
        <p:nvSpPr>
          <p:cNvPr id="316" name="Google Shape;316;p31"/>
          <p:cNvSpPr txBox="1">
            <a:spLocks noGrp="1"/>
          </p:cNvSpPr>
          <p:nvPr>
            <p:ph type="title" idx="2"/>
          </p:nvPr>
        </p:nvSpPr>
        <p:spPr>
          <a:xfrm>
            <a:off x="7025500" y="2501025"/>
            <a:ext cx="14052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04</a:t>
            </a:r>
            <a:endParaRPr dirty="0"/>
          </a:p>
        </p:txBody>
      </p:sp>
      <p:pic>
        <p:nvPicPr>
          <p:cNvPr id="317" name="Google Shape;317;p3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2183" b="12190"/>
          <a:stretch/>
        </p:blipFill>
        <p:spPr>
          <a:xfrm>
            <a:off x="238800" y="527025"/>
            <a:ext cx="3597599" cy="4077000"/>
          </a:xfrm>
          <a:prstGeom prst="rect">
            <a:avLst/>
          </a:prstGeom>
        </p:spPr>
      </p:pic>
      <p:cxnSp>
        <p:nvCxnSpPr>
          <p:cNvPr id="318" name="Google Shape;318;p31"/>
          <p:cNvCxnSpPr/>
          <p:nvPr/>
        </p:nvCxnSpPr>
        <p:spPr>
          <a:xfrm>
            <a:off x="3843575" y="3546092"/>
            <a:ext cx="506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9" name="Google Shape;319;p31"/>
          <p:cNvGrpSpPr/>
          <p:nvPr/>
        </p:nvGrpSpPr>
        <p:grpSpPr>
          <a:xfrm>
            <a:off x="3014501" y="596857"/>
            <a:ext cx="2462899" cy="2177118"/>
            <a:chOff x="3014501" y="596857"/>
            <a:chExt cx="2462899" cy="2177118"/>
          </a:xfrm>
        </p:grpSpPr>
        <p:pic>
          <p:nvPicPr>
            <p:cNvPr id="320" name="Google Shape;32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14501" y="1342927"/>
              <a:ext cx="1798848" cy="933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91650" y="844925"/>
              <a:ext cx="1474900" cy="192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31"/>
            <p:cNvSpPr/>
            <p:nvPr/>
          </p:nvSpPr>
          <p:spPr>
            <a:xfrm>
              <a:off x="5215200" y="1424675"/>
              <a:ext cx="262200" cy="206100"/>
            </a:xfrm>
            <a:prstGeom prst="star4">
              <a:avLst>
                <a:gd name="adj" fmla="val 60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4977621" y="596857"/>
              <a:ext cx="371100" cy="291900"/>
            </a:xfrm>
            <a:prstGeom prst="star4">
              <a:avLst>
                <a:gd name="adj" fmla="val 60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324" name="Google Shape;324;p31"/>
          <p:cNvSpPr/>
          <p:nvPr/>
        </p:nvSpPr>
        <p:spPr>
          <a:xfrm>
            <a:off x="4386446" y="3400157"/>
            <a:ext cx="371100" cy="291900"/>
          </a:xfrm>
          <a:prstGeom prst="star4">
            <a:avLst>
              <a:gd name="adj" fmla="val 600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2980978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title"/>
          </p:nvPr>
        </p:nvSpPr>
        <p:spPr>
          <a:xfrm>
            <a:off x="713400" y="539550"/>
            <a:ext cx="7717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dirty="0"/>
              <a:t>CHECKING FOR</a:t>
            </a:r>
            <a:br>
              <a:rPr lang="en-IN" sz="2600" dirty="0"/>
            </a:br>
            <a:r>
              <a:rPr lang="en-IN" sz="2600" dirty="0"/>
              <a:t> NULL VALUES </a:t>
            </a:r>
            <a:br>
              <a:rPr lang="en-IN" sz="2600" dirty="0"/>
            </a:br>
            <a:r>
              <a:rPr lang="en-IN" sz="2600" dirty="0"/>
              <a:t>AND HANDELLING </a:t>
            </a:r>
            <a:r>
              <a:rPr lang="en-IN" sz="2600" dirty="0">
                <a:latin typeface="Arial Black" panose="020B0A04020102020204" pitchFamily="34" charset="0"/>
              </a:rPr>
              <a:t>:</a:t>
            </a:r>
            <a:endParaRPr sz="2600" dirty="0"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4CD01E-057F-34FA-7009-74BC8DD18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832" y="391816"/>
            <a:ext cx="3502347" cy="4359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045A04-7A7D-AAAB-0F6C-DC20C3EDF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15" y="2308278"/>
            <a:ext cx="4191585" cy="381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title"/>
          </p:nvPr>
        </p:nvSpPr>
        <p:spPr>
          <a:xfrm>
            <a:off x="1654683" y="477557"/>
            <a:ext cx="5834634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LABEL ENCODING FOR CATEGORICAL COLUMNS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623A7-A325-CAE6-A062-C7D0F826D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1" y="2069704"/>
            <a:ext cx="7630590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49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title"/>
          </p:nvPr>
        </p:nvSpPr>
        <p:spPr>
          <a:xfrm>
            <a:off x="713400" y="539550"/>
            <a:ext cx="7717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REMOVING </a:t>
            </a:r>
            <a:r>
              <a:rPr lang="en-IN" dirty="0"/>
              <a:t>UNNECESSARY COLUMNS</a:t>
            </a:r>
            <a:br>
              <a:rPr lang="en-IN" dirty="0"/>
            </a:br>
            <a:r>
              <a:rPr lang="en-IN" dirty="0"/>
              <a:t> AND FEATURE SCALING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279D7-DB59-6C27-ED5D-6ECC9C01D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36" y="2195345"/>
            <a:ext cx="7223927" cy="17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29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3338633" y="3456339"/>
            <a:ext cx="6292312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MODEL </a:t>
            </a:r>
            <a:br>
              <a:rPr lang="en-IN" dirty="0"/>
            </a:br>
            <a:r>
              <a:rPr lang="en-IN" dirty="0"/>
              <a:t>IMPLEMENTATION </a:t>
            </a:r>
            <a:br>
              <a:rPr lang="en-IN" dirty="0"/>
            </a:br>
            <a:endParaRPr b="0" i="1" dirty="0"/>
          </a:p>
        </p:txBody>
      </p:sp>
      <p:sp>
        <p:nvSpPr>
          <p:cNvPr id="316" name="Google Shape;316;p31"/>
          <p:cNvSpPr txBox="1">
            <a:spLocks noGrp="1"/>
          </p:cNvSpPr>
          <p:nvPr>
            <p:ph type="title" idx="2"/>
          </p:nvPr>
        </p:nvSpPr>
        <p:spPr>
          <a:xfrm>
            <a:off x="7025500" y="2501025"/>
            <a:ext cx="14052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05</a:t>
            </a:r>
            <a:endParaRPr dirty="0"/>
          </a:p>
        </p:txBody>
      </p:sp>
      <p:pic>
        <p:nvPicPr>
          <p:cNvPr id="317" name="Google Shape;317;p3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2183" b="12190"/>
          <a:stretch/>
        </p:blipFill>
        <p:spPr>
          <a:xfrm>
            <a:off x="238800" y="527025"/>
            <a:ext cx="3597599" cy="4077000"/>
          </a:xfrm>
          <a:prstGeom prst="rect">
            <a:avLst/>
          </a:prstGeom>
        </p:spPr>
      </p:pic>
      <p:cxnSp>
        <p:nvCxnSpPr>
          <p:cNvPr id="318" name="Google Shape;318;p31"/>
          <p:cNvCxnSpPr/>
          <p:nvPr/>
        </p:nvCxnSpPr>
        <p:spPr>
          <a:xfrm>
            <a:off x="3843575" y="3546092"/>
            <a:ext cx="506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9" name="Google Shape;319;p31"/>
          <p:cNvGrpSpPr/>
          <p:nvPr/>
        </p:nvGrpSpPr>
        <p:grpSpPr>
          <a:xfrm>
            <a:off x="3014501" y="596857"/>
            <a:ext cx="2462899" cy="2177118"/>
            <a:chOff x="3014501" y="596857"/>
            <a:chExt cx="2462899" cy="2177118"/>
          </a:xfrm>
        </p:grpSpPr>
        <p:pic>
          <p:nvPicPr>
            <p:cNvPr id="320" name="Google Shape;32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14501" y="1342927"/>
              <a:ext cx="1798848" cy="933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91650" y="844925"/>
              <a:ext cx="1474900" cy="192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31"/>
            <p:cNvSpPr/>
            <p:nvPr/>
          </p:nvSpPr>
          <p:spPr>
            <a:xfrm>
              <a:off x="5215200" y="1424675"/>
              <a:ext cx="262200" cy="206100"/>
            </a:xfrm>
            <a:prstGeom prst="star4">
              <a:avLst>
                <a:gd name="adj" fmla="val 60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4977621" y="596857"/>
              <a:ext cx="371100" cy="291900"/>
            </a:xfrm>
            <a:prstGeom prst="star4">
              <a:avLst>
                <a:gd name="adj" fmla="val 60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324" name="Google Shape;324;p31"/>
          <p:cNvSpPr/>
          <p:nvPr/>
        </p:nvSpPr>
        <p:spPr>
          <a:xfrm>
            <a:off x="4386446" y="3400157"/>
            <a:ext cx="371100" cy="291900"/>
          </a:xfrm>
          <a:prstGeom prst="star4">
            <a:avLst>
              <a:gd name="adj" fmla="val 600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1291503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title"/>
          </p:nvPr>
        </p:nvSpPr>
        <p:spPr>
          <a:xfrm>
            <a:off x="713400" y="539550"/>
            <a:ext cx="7717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DEFINING FEATURES AND TARGETS AND SPLIT INTO TRAIN TEST DATA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1249F6-6E7F-4060-F737-B76F8EDE2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72" y="2145721"/>
            <a:ext cx="7330255" cy="150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78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title"/>
          </p:nvPr>
        </p:nvSpPr>
        <p:spPr>
          <a:xfrm>
            <a:off x="713400" y="539550"/>
            <a:ext cx="7717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IMPLEMENTING DECISION TREE REGRESSOR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3DE1A3-1A8D-CC58-1111-30AB6E043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70" y="1385452"/>
            <a:ext cx="6997059" cy="32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41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title"/>
          </p:nvPr>
        </p:nvSpPr>
        <p:spPr>
          <a:xfrm>
            <a:off x="624046" y="539550"/>
            <a:ext cx="7895908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IMPLEMENTING RANDOM FOREST REGRESSOR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3DE1A3-1A8D-CC58-1111-30AB6E0438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3470" y="1648017"/>
            <a:ext cx="6997059" cy="269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7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4654434" y="3692028"/>
            <a:ext cx="36909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IN" dirty="0"/>
              <a:t>CONCLUSION</a:t>
            </a:r>
            <a:br>
              <a:rPr lang="en-IN" dirty="0"/>
            </a:br>
            <a:endParaRPr b="0" i="1" dirty="0"/>
          </a:p>
        </p:txBody>
      </p:sp>
      <p:sp>
        <p:nvSpPr>
          <p:cNvPr id="316" name="Google Shape;316;p31"/>
          <p:cNvSpPr txBox="1">
            <a:spLocks noGrp="1"/>
          </p:cNvSpPr>
          <p:nvPr>
            <p:ph type="title" idx="2"/>
          </p:nvPr>
        </p:nvSpPr>
        <p:spPr>
          <a:xfrm>
            <a:off x="7025500" y="2501025"/>
            <a:ext cx="14052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06</a:t>
            </a:r>
            <a:endParaRPr dirty="0"/>
          </a:p>
        </p:txBody>
      </p:sp>
      <p:pic>
        <p:nvPicPr>
          <p:cNvPr id="317" name="Google Shape;317;p3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2183" b="12190"/>
          <a:stretch/>
        </p:blipFill>
        <p:spPr>
          <a:xfrm>
            <a:off x="238800" y="527025"/>
            <a:ext cx="3597599" cy="4077000"/>
          </a:xfrm>
          <a:prstGeom prst="rect">
            <a:avLst/>
          </a:prstGeom>
        </p:spPr>
      </p:pic>
      <p:cxnSp>
        <p:nvCxnSpPr>
          <p:cNvPr id="318" name="Google Shape;318;p31"/>
          <p:cNvCxnSpPr/>
          <p:nvPr/>
        </p:nvCxnSpPr>
        <p:spPr>
          <a:xfrm>
            <a:off x="3843575" y="3546092"/>
            <a:ext cx="506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9" name="Google Shape;319;p31"/>
          <p:cNvGrpSpPr/>
          <p:nvPr/>
        </p:nvGrpSpPr>
        <p:grpSpPr>
          <a:xfrm>
            <a:off x="3014501" y="596857"/>
            <a:ext cx="2462899" cy="2177118"/>
            <a:chOff x="3014501" y="596857"/>
            <a:chExt cx="2462899" cy="2177118"/>
          </a:xfrm>
        </p:grpSpPr>
        <p:pic>
          <p:nvPicPr>
            <p:cNvPr id="320" name="Google Shape;32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14501" y="1342927"/>
              <a:ext cx="1798848" cy="933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91650" y="844925"/>
              <a:ext cx="1474900" cy="192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31"/>
            <p:cNvSpPr/>
            <p:nvPr/>
          </p:nvSpPr>
          <p:spPr>
            <a:xfrm>
              <a:off x="5215200" y="1424675"/>
              <a:ext cx="262200" cy="206100"/>
            </a:xfrm>
            <a:prstGeom prst="star4">
              <a:avLst>
                <a:gd name="adj" fmla="val 60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4977621" y="596857"/>
              <a:ext cx="371100" cy="291900"/>
            </a:xfrm>
            <a:prstGeom prst="star4">
              <a:avLst>
                <a:gd name="adj" fmla="val 60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324" name="Google Shape;324;p31"/>
          <p:cNvSpPr/>
          <p:nvPr/>
        </p:nvSpPr>
        <p:spPr>
          <a:xfrm>
            <a:off x="4386446" y="3400157"/>
            <a:ext cx="371100" cy="291900"/>
          </a:xfrm>
          <a:prstGeom prst="star4">
            <a:avLst>
              <a:gd name="adj" fmla="val 600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3453987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title"/>
          </p:nvPr>
        </p:nvSpPr>
        <p:spPr>
          <a:xfrm>
            <a:off x="713400" y="539550"/>
            <a:ext cx="7717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AD1C8-53C2-8CC9-5F2D-F82A6E2039AA}"/>
              </a:ext>
            </a:extLst>
          </p:cNvPr>
          <p:cNvSpPr txBox="1"/>
          <p:nvPr/>
        </p:nvSpPr>
        <p:spPr>
          <a:xfrm>
            <a:off x="1239864" y="1294107"/>
            <a:ext cx="669526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Hind" panose="02000000000000000000" pitchFamily="2" charset="0"/>
                <a:cs typeface="Hind" panose="02000000000000000000" pitchFamily="2" charset="0"/>
              </a:rPr>
              <a:t>The </a:t>
            </a:r>
            <a:r>
              <a:rPr lang="en-US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Hind" panose="02000000000000000000" pitchFamily="2" charset="0"/>
                <a:cs typeface="Hind" panose="02000000000000000000" pitchFamily="2" charset="0"/>
              </a:rPr>
              <a:t>Random Forest Regressor</a:t>
            </a:r>
            <a:r>
              <a:rPr lang="en-U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Hind" panose="02000000000000000000" pitchFamily="2" charset="0"/>
                <a:cs typeface="Hind" panose="02000000000000000000" pitchFamily="2" charset="0"/>
              </a:rPr>
              <a:t> outperforms the </a:t>
            </a:r>
            <a:r>
              <a:rPr lang="en-US" sz="2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Hind" panose="02000000000000000000" pitchFamily="2" charset="0"/>
                <a:cs typeface="Hind" panose="02000000000000000000" pitchFamily="2" charset="0"/>
              </a:rPr>
              <a:t>Decision Tree Regressor</a:t>
            </a:r>
            <a:r>
              <a:rPr lang="en-U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Hind" panose="02000000000000000000" pitchFamily="2" charset="0"/>
                <a:cs typeface="Hind" panose="02000000000000000000" pitchFamily="2" charset="0"/>
              </a:rPr>
              <a:t> in both metrics:</a:t>
            </a:r>
          </a:p>
          <a:p>
            <a:endParaRPr lang="en-US" sz="2000" dirty="0">
              <a:solidFill>
                <a:schemeClr val="bg1">
                  <a:lumMod val="10000"/>
                  <a:lumOff val="90000"/>
                </a:schemeClr>
              </a:solidFill>
              <a:latin typeface="Hind" panose="02000000000000000000" pitchFamily="2" charset="0"/>
              <a:cs typeface="Hind" panose="02000000000000000000" pitchFamily="2" charset="0"/>
            </a:endParaRPr>
          </a:p>
          <a:p>
            <a:pPr marL="285750" indent="-285750">
              <a:buClr>
                <a:schemeClr val="bg1">
                  <a:lumMod val="10000"/>
                  <a:lumOff val="9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  <a:latin typeface="Hind" panose="02000000000000000000" pitchFamily="2" charset="0"/>
                <a:cs typeface="Hind" panose="02000000000000000000" pitchFamily="2" charset="0"/>
              </a:rPr>
              <a:t>The </a:t>
            </a:r>
            <a:r>
              <a:rPr lang="en-US" sz="16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Hind" panose="02000000000000000000" pitchFamily="2" charset="0"/>
                <a:cs typeface="Hind" panose="02000000000000000000" pitchFamily="2" charset="0"/>
              </a:rPr>
              <a:t>MSE</a:t>
            </a: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  <a:latin typeface="Hind" panose="02000000000000000000" pitchFamily="2" charset="0"/>
                <a:cs typeface="Hind" panose="02000000000000000000" pitchFamily="2" charset="0"/>
              </a:rPr>
              <a:t> is lower for the Random Forest Regressor (0.0875 vs. 0.1742), indicating that the model's predictions are, on average, closer to the actual values.</a:t>
            </a:r>
          </a:p>
          <a:p>
            <a:pPr marL="285750" indent="-285750">
              <a:buClr>
                <a:schemeClr val="bg1">
                  <a:lumMod val="10000"/>
                  <a:lumOff val="9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  <a:latin typeface="Hind" panose="02000000000000000000" pitchFamily="2" charset="0"/>
                <a:cs typeface="Hind" panose="02000000000000000000" pitchFamily="2" charset="0"/>
              </a:rPr>
              <a:t>The </a:t>
            </a:r>
            <a:r>
              <a:rPr lang="en-US" sz="16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Hind" panose="02000000000000000000" pitchFamily="2" charset="0"/>
                <a:cs typeface="Hind" panose="02000000000000000000" pitchFamily="2" charset="0"/>
              </a:rPr>
              <a:t>R²</a:t>
            </a:r>
            <a:r>
              <a:rPr lang="en-US" sz="1600" dirty="0">
                <a:solidFill>
                  <a:schemeClr val="bg1">
                    <a:lumMod val="10000"/>
                    <a:lumOff val="90000"/>
                  </a:schemeClr>
                </a:solidFill>
                <a:latin typeface="Hind" panose="02000000000000000000" pitchFamily="2" charset="0"/>
                <a:cs typeface="Hind" panose="02000000000000000000" pitchFamily="2" charset="0"/>
              </a:rPr>
              <a:t> score is higher for the Random Forest Regressor (0.9616 vs. 0.9235), which means that it explains a larger proportion of the variance in the target variable.</a:t>
            </a:r>
          </a:p>
        </p:txBody>
      </p:sp>
    </p:spTree>
    <p:extLst>
      <p:ext uri="{BB962C8B-B14F-4D97-AF65-F5344CB8AC3E}">
        <p14:creationId xmlns:p14="http://schemas.microsoft.com/office/powerpoint/2010/main" val="4060170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>
            <a:spLocks noGrp="1"/>
          </p:cNvSpPr>
          <p:nvPr>
            <p:ph type="title"/>
          </p:nvPr>
        </p:nvSpPr>
        <p:spPr>
          <a:xfrm>
            <a:off x="712200" y="539550"/>
            <a:ext cx="77187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TABLE OF CONTENTS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279" name="Google Shape;279;p29"/>
          <p:cNvSpPr txBox="1">
            <a:spLocks noGrp="1"/>
          </p:cNvSpPr>
          <p:nvPr>
            <p:ph type="title" idx="2"/>
          </p:nvPr>
        </p:nvSpPr>
        <p:spPr>
          <a:xfrm>
            <a:off x="1532475" y="1361099"/>
            <a:ext cx="906600" cy="58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title" idx="3"/>
          </p:nvPr>
        </p:nvSpPr>
        <p:spPr>
          <a:xfrm>
            <a:off x="1532475" y="3104600"/>
            <a:ext cx="906600" cy="58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1" name="Google Shape;281;p29"/>
          <p:cNvSpPr txBox="1">
            <a:spLocks noGrp="1"/>
          </p:cNvSpPr>
          <p:nvPr>
            <p:ph type="title" idx="4"/>
          </p:nvPr>
        </p:nvSpPr>
        <p:spPr>
          <a:xfrm>
            <a:off x="4118700" y="1361113"/>
            <a:ext cx="906600" cy="58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2" name="Google Shape;282;p29"/>
          <p:cNvSpPr txBox="1">
            <a:spLocks noGrp="1"/>
          </p:cNvSpPr>
          <p:nvPr>
            <p:ph type="title" idx="5"/>
          </p:nvPr>
        </p:nvSpPr>
        <p:spPr>
          <a:xfrm>
            <a:off x="4118700" y="3104600"/>
            <a:ext cx="906600" cy="58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83" name="Google Shape;283;p29"/>
          <p:cNvSpPr txBox="1">
            <a:spLocks noGrp="1"/>
          </p:cNvSpPr>
          <p:nvPr>
            <p:ph type="subTitle" idx="1"/>
          </p:nvPr>
        </p:nvSpPr>
        <p:spPr>
          <a:xfrm>
            <a:off x="784975" y="2018075"/>
            <a:ext cx="2399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PROBLEM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STATEMENT</a:t>
            </a:r>
            <a:endParaRPr dirty="0"/>
          </a:p>
        </p:txBody>
      </p:sp>
      <p:sp>
        <p:nvSpPr>
          <p:cNvPr id="284" name="Google Shape;284;p29"/>
          <p:cNvSpPr txBox="1">
            <a:spLocks noGrp="1"/>
          </p:cNvSpPr>
          <p:nvPr>
            <p:ph type="subTitle" idx="6"/>
          </p:nvPr>
        </p:nvSpPr>
        <p:spPr>
          <a:xfrm>
            <a:off x="3372374" y="2018098"/>
            <a:ext cx="2399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285" name="Google Shape;285;p29"/>
          <p:cNvSpPr txBox="1">
            <a:spLocks noGrp="1"/>
          </p:cNvSpPr>
          <p:nvPr>
            <p:ph type="subTitle" idx="7"/>
          </p:nvPr>
        </p:nvSpPr>
        <p:spPr>
          <a:xfrm>
            <a:off x="784975" y="3761475"/>
            <a:ext cx="2399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</a:t>
            </a:r>
            <a:endParaRPr dirty="0"/>
          </a:p>
        </p:txBody>
      </p:sp>
      <p:sp>
        <p:nvSpPr>
          <p:cNvPr id="286" name="Google Shape;286;p29"/>
          <p:cNvSpPr txBox="1">
            <a:spLocks noGrp="1"/>
          </p:cNvSpPr>
          <p:nvPr>
            <p:ph type="subTitle" idx="8"/>
          </p:nvPr>
        </p:nvSpPr>
        <p:spPr>
          <a:xfrm>
            <a:off x="3371302" y="3761475"/>
            <a:ext cx="2399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</a:t>
            </a:r>
            <a:r>
              <a:rPr lang="en-IN" dirty="0"/>
              <a:t>IMPLEMENTATION </a:t>
            </a:r>
            <a:endParaRPr dirty="0"/>
          </a:p>
        </p:txBody>
      </p:sp>
      <p:sp>
        <p:nvSpPr>
          <p:cNvPr id="287" name="Google Shape;287;p29"/>
          <p:cNvSpPr txBox="1">
            <a:spLocks noGrp="1"/>
          </p:cNvSpPr>
          <p:nvPr>
            <p:ph type="title" idx="9"/>
          </p:nvPr>
        </p:nvSpPr>
        <p:spPr>
          <a:xfrm>
            <a:off x="6704950" y="1361113"/>
            <a:ext cx="906600" cy="58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8" name="Google Shape;288;p29"/>
          <p:cNvSpPr txBox="1">
            <a:spLocks noGrp="1"/>
          </p:cNvSpPr>
          <p:nvPr>
            <p:ph type="title" idx="13"/>
          </p:nvPr>
        </p:nvSpPr>
        <p:spPr>
          <a:xfrm>
            <a:off x="6704950" y="3104600"/>
            <a:ext cx="906600" cy="58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89" name="Google Shape;289;p29"/>
          <p:cNvSpPr txBox="1">
            <a:spLocks noGrp="1"/>
          </p:cNvSpPr>
          <p:nvPr>
            <p:ph type="subTitle" idx="14"/>
          </p:nvPr>
        </p:nvSpPr>
        <p:spPr>
          <a:xfrm>
            <a:off x="5959771" y="2018098"/>
            <a:ext cx="2399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290" name="Google Shape;290;p29"/>
          <p:cNvSpPr txBox="1">
            <a:spLocks noGrp="1"/>
          </p:cNvSpPr>
          <p:nvPr>
            <p:ph type="subTitle" idx="15"/>
          </p:nvPr>
        </p:nvSpPr>
        <p:spPr>
          <a:xfrm>
            <a:off x="5957629" y="3761475"/>
            <a:ext cx="2399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CONCLUSION</a:t>
            </a:r>
            <a:endParaRPr dirty="0"/>
          </a:p>
        </p:txBody>
      </p:sp>
      <p:grpSp>
        <p:nvGrpSpPr>
          <p:cNvPr id="291" name="Google Shape;291;p29"/>
          <p:cNvGrpSpPr/>
          <p:nvPr/>
        </p:nvGrpSpPr>
        <p:grpSpPr>
          <a:xfrm rot="-5400000">
            <a:off x="277414" y="4173059"/>
            <a:ext cx="871651" cy="593425"/>
            <a:chOff x="5090851" y="1185185"/>
            <a:chExt cx="871651" cy="593425"/>
          </a:xfrm>
        </p:grpSpPr>
        <p:grpSp>
          <p:nvGrpSpPr>
            <p:cNvPr id="292" name="Google Shape;292;p29"/>
            <p:cNvGrpSpPr/>
            <p:nvPr/>
          </p:nvGrpSpPr>
          <p:grpSpPr>
            <a:xfrm>
              <a:off x="5244376" y="1185185"/>
              <a:ext cx="718126" cy="593425"/>
              <a:chOff x="5244376" y="1185185"/>
              <a:chExt cx="718126" cy="593425"/>
            </a:xfrm>
          </p:grpSpPr>
          <p:pic>
            <p:nvPicPr>
              <p:cNvPr id="293" name="Google Shape;293;p2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244376" y="1186829"/>
                <a:ext cx="153514" cy="5901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391852" y="1185185"/>
                <a:ext cx="570650" cy="593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5" name="Google Shape;295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0851" y="1186829"/>
              <a:ext cx="153514" cy="5901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title"/>
          </p:nvPr>
        </p:nvSpPr>
        <p:spPr>
          <a:xfrm>
            <a:off x="713400" y="539550"/>
            <a:ext cx="7717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32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RECOMMENDATION </a:t>
            </a:r>
            <a:endParaRPr lang="en-US" sz="3200" b="1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AD1C8-53C2-8CC9-5F2D-F82A6E2039AA}"/>
              </a:ext>
            </a:extLst>
          </p:cNvPr>
          <p:cNvSpPr txBox="1"/>
          <p:nvPr/>
        </p:nvSpPr>
        <p:spPr>
          <a:xfrm>
            <a:off x="1224366" y="1945036"/>
            <a:ext cx="669526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  <a:lumOff val="90000"/>
                  </a:schemeClr>
                </a:solidFill>
                <a:latin typeface="Hind" panose="02000000000000000000" pitchFamily="2" charset="0"/>
                <a:cs typeface="Hind" panose="02000000000000000000" pitchFamily="2" charset="0"/>
              </a:rPr>
              <a:t>Given these results, </a:t>
            </a:r>
            <a:r>
              <a:rPr lang="en-US" sz="24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Hind" panose="02000000000000000000" pitchFamily="2" charset="0"/>
                <a:cs typeface="Hind" panose="02000000000000000000" pitchFamily="2" charset="0"/>
              </a:rPr>
              <a:t>the Random Forest Regressor is the better model for predicting restaurant ratings</a:t>
            </a:r>
            <a:r>
              <a:rPr lang="en-US" sz="2400" dirty="0">
                <a:solidFill>
                  <a:schemeClr val="bg1">
                    <a:lumMod val="10000"/>
                    <a:lumOff val="90000"/>
                  </a:schemeClr>
                </a:solidFill>
                <a:latin typeface="Hind" panose="02000000000000000000" pitchFamily="2" charset="0"/>
                <a:cs typeface="Hind" panose="02000000000000000000" pitchFamily="2" charset="0"/>
              </a:rPr>
              <a:t>. It provides higher accuracy and better generalization to the test data, making it the preferred choice for the prediction task. </a:t>
            </a:r>
            <a:endParaRPr lang="en-US" sz="2400" b="1" dirty="0">
              <a:solidFill>
                <a:schemeClr val="bg1">
                  <a:lumMod val="10000"/>
                  <a:lumOff val="90000"/>
                </a:schemeClr>
              </a:solidFill>
              <a:latin typeface="Hind" panose="02000000000000000000" pitchFamily="2" charset="0"/>
              <a:cs typeface="Hind" panose="02000000000000000000" pitchFamily="2" charset="0"/>
            </a:endParaRPr>
          </a:p>
          <a:p>
            <a:endParaRPr lang="en-US" sz="28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40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6"/>
          <p:cNvSpPr txBox="1">
            <a:spLocks noGrp="1"/>
          </p:cNvSpPr>
          <p:nvPr>
            <p:ph type="title"/>
          </p:nvPr>
        </p:nvSpPr>
        <p:spPr>
          <a:xfrm>
            <a:off x="4454846" y="1871772"/>
            <a:ext cx="3836548" cy="8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563" name="Google Shape;563;p46"/>
          <p:cNvSpPr txBox="1">
            <a:spLocks noGrp="1"/>
          </p:cNvSpPr>
          <p:nvPr>
            <p:ph type="subTitle" idx="1"/>
          </p:nvPr>
        </p:nvSpPr>
        <p:spPr>
          <a:xfrm>
            <a:off x="5530111" y="2867904"/>
            <a:ext cx="3000000" cy="1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dk1"/>
                </a:solidFill>
              </a:rPr>
              <a:t>Do you have any questions?</a:t>
            </a:r>
            <a:endParaRPr sz="1400" b="1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IN" sz="1400" dirty="0"/>
              <a:t>manavshah1704@gmail</a:t>
            </a:r>
            <a:r>
              <a:rPr lang="en" sz="1400" dirty="0">
                <a:solidFill>
                  <a:schemeClr val="dk1"/>
                </a:solidFill>
              </a:rPr>
              <a:t>.com 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64" name="Google Shape;564;p46"/>
          <p:cNvSpPr txBox="1"/>
          <p:nvPr/>
        </p:nvSpPr>
        <p:spPr>
          <a:xfrm>
            <a:off x="5430740" y="4151013"/>
            <a:ext cx="3000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Please keep this slide for attribution</a:t>
            </a:r>
            <a:endParaRPr sz="10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579" name="Google Shape;579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4624" b="-113"/>
          <a:stretch/>
        </p:blipFill>
        <p:spPr>
          <a:xfrm>
            <a:off x="238800" y="533250"/>
            <a:ext cx="3604151" cy="4077000"/>
          </a:xfrm>
          <a:prstGeom prst="rect">
            <a:avLst/>
          </a:prstGeom>
        </p:spPr>
      </p:pic>
      <p:cxnSp>
        <p:nvCxnSpPr>
          <p:cNvPr id="580" name="Google Shape;580;p46"/>
          <p:cNvCxnSpPr/>
          <p:nvPr/>
        </p:nvCxnSpPr>
        <p:spPr>
          <a:xfrm>
            <a:off x="3850575" y="1376200"/>
            <a:ext cx="505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1" name="Google Shape;581;p46"/>
          <p:cNvGrpSpPr/>
          <p:nvPr/>
        </p:nvGrpSpPr>
        <p:grpSpPr>
          <a:xfrm>
            <a:off x="3203987" y="2336107"/>
            <a:ext cx="1624451" cy="2445268"/>
            <a:chOff x="3203987" y="2336107"/>
            <a:chExt cx="1624451" cy="2445268"/>
          </a:xfrm>
        </p:grpSpPr>
        <p:grpSp>
          <p:nvGrpSpPr>
            <p:cNvPr id="582" name="Google Shape;582;p46"/>
            <p:cNvGrpSpPr/>
            <p:nvPr/>
          </p:nvGrpSpPr>
          <p:grpSpPr>
            <a:xfrm>
              <a:off x="4083746" y="2336107"/>
              <a:ext cx="679179" cy="441744"/>
              <a:chOff x="3309996" y="2820357"/>
              <a:chExt cx="679179" cy="441744"/>
            </a:xfrm>
          </p:grpSpPr>
          <p:sp>
            <p:nvSpPr>
              <p:cNvPr id="583" name="Google Shape;583;p46"/>
              <p:cNvSpPr/>
              <p:nvPr/>
            </p:nvSpPr>
            <p:spPr>
              <a:xfrm>
                <a:off x="3309996" y="2820357"/>
                <a:ext cx="371100" cy="2919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584" name="Google Shape;584;p46"/>
              <p:cNvSpPr/>
              <p:nvPr/>
            </p:nvSpPr>
            <p:spPr>
              <a:xfrm>
                <a:off x="3726975" y="3056000"/>
                <a:ext cx="262200" cy="2061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pic>
          <p:nvPicPr>
            <p:cNvPr id="585" name="Google Shape;585;p4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176687">
              <a:off x="3391775" y="3275671"/>
              <a:ext cx="1248876" cy="1334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88900" y="2800900"/>
              <a:ext cx="1230875" cy="1840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7" name="Google Shape;587;p46"/>
          <p:cNvSpPr/>
          <p:nvPr/>
        </p:nvSpPr>
        <p:spPr>
          <a:xfrm>
            <a:off x="5159071" y="1230257"/>
            <a:ext cx="371100" cy="291900"/>
          </a:xfrm>
          <a:prstGeom prst="star4">
            <a:avLst>
              <a:gd name="adj" fmla="val 600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E4C507-9714-537E-27F5-2F4EB2D7C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440" y="3538895"/>
            <a:ext cx="3762900" cy="962159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25812931-E0F3-25DC-FD49-19F1BC9B77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7137" y="3806571"/>
            <a:ext cx="790762" cy="426894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1328D538-31F5-6442-3C48-0A726E5FD1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3214" y="3789287"/>
            <a:ext cx="419144" cy="420931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1EA9E7BA-651B-0826-922A-0FD225548A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6854" y="3798822"/>
            <a:ext cx="610416" cy="443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3270375" y="3748387"/>
            <a:ext cx="6209500" cy="1150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IN" dirty="0"/>
              <a:t>PROBLEM STATEMENT</a:t>
            </a:r>
            <a:br>
              <a:rPr lang="en-IN" dirty="0"/>
            </a:br>
            <a:endParaRPr b="0" i="1" dirty="0"/>
          </a:p>
        </p:txBody>
      </p:sp>
      <p:sp>
        <p:nvSpPr>
          <p:cNvPr id="316" name="Google Shape;316;p31"/>
          <p:cNvSpPr txBox="1">
            <a:spLocks noGrp="1"/>
          </p:cNvSpPr>
          <p:nvPr>
            <p:ph type="title" idx="2"/>
          </p:nvPr>
        </p:nvSpPr>
        <p:spPr>
          <a:xfrm>
            <a:off x="7025500" y="2501025"/>
            <a:ext cx="14052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01</a:t>
            </a:r>
            <a:endParaRPr dirty="0"/>
          </a:p>
        </p:txBody>
      </p:sp>
      <p:pic>
        <p:nvPicPr>
          <p:cNvPr id="317" name="Google Shape;317;p3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2183" b="12190"/>
          <a:stretch/>
        </p:blipFill>
        <p:spPr>
          <a:xfrm>
            <a:off x="238800" y="527025"/>
            <a:ext cx="3597599" cy="4077000"/>
          </a:xfrm>
          <a:prstGeom prst="rect">
            <a:avLst/>
          </a:prstGeom>
        </p:spPr>
      </p:pic>
      <p:cxnSp>
        <p:nvCxnSpPr>
          <p:cNvPr id="318" name="Google Shape;318;p31"/>
          <p:cNvCxnSpPr/>
          <p:nvPr/>
        </p:nvCxnSpPr>
        <p:spPr>
          <a:xfrm>
            <a:off x="3843575" y="3546092"/>
            <a:ext cx="506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9" name="Google Shape;319;p31"/>
          <p:cNvGrpSpPr/>
          <p:nvPr/>
        </p:nvGrpSpPr>
        <p:grpSpPr>
          <a:xfrm>
            <a:off x="3014501" y="596857"/>
            <a:ext cx="2462899" cy="2177118"/>
            <a:chOff x="3014501" y="596857"/>
            <a:chExt cx="2462899" cy="2177118"/>
          </a:xfrm>
        </p:grpSpPr>
        <p:pic>
          <p:nvPicPr>
            <p:cNvPr id="320" name="Google Shape;32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14501" y="1342927"/>
              <a:ext cx="1798848" cy="933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91650" y="844925"/>
              <a:ext cx="1474900" cy="192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31"/>
            <p:cNvSpPr/>
            <p:nvPr/>
          </p:nvSpPr>
          <p:spPr>
            <a:xfrm>
              <a:off x="5215200" y="1424675"/>
              <a:ext cx="262200" cy="206100"/>
            </a:xfrm>
            <a:prstGeom prst="star4">
              <a:avLst>
                <a:gd name="adj" fmla="val 60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4977621" y="596857"/>
              <a:ext cx="371100" cy="291900"/>
            </a:xfrm>
            <a:prstGeom prst="star4">
              <a:avLst>
                <a:gd name="adj" fmla="val 60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324" name="Google Shape;324;p31"/>
          <p:cNvSpPr/>
          <p:nvPr/>
        </p:nvSpPr>
        <p:spPr>
          <a:xfrm>
            <a:off x="4386446" y="3400157"/>
            <a:ext cx="371100" cy="291900"/>
          </a:xfrm>
          <a:prstGeom prst="star4">
            <a:avLst>
              <a:gd name="adj" fmla="val 600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"/>
          <p:cNvSpPr txBox="1">
            <a:spLocks noGrp="1"/>
          </p:cNvSpPr>
          <p:nvPr>
            <p:ph type="title"/>
          </p:nvPr>
        </p:nvSpPr>
        <p:spPr>
          <a:xfrm>
            <a:off x="4793900" y="1457516"/>
            <a:ext cx="3209700" cy="5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PROBLEM STATEMENT</a:t>
            </a:r>
            <a:br>
              <a:rPr lang="en-IN" dirty="0"/>
            </a:br>
            <a:endParaRPr dirty="0"/>
          </a:p>
        </p:txBody>
      </p:sp>
      <p:sp>
        <p:nvSpPr>
          <p:cNvPr id="436" name="Google Shape;436;p39"/>
          <p:cNvSpPr txBox="1">
            <a:spLocks noGrp="1"/>
          </p:cNvSpPr>
          <p:nvPr>
            <p:ph type="subTitle" idx="1"/>
          </p:nvPr>
        </p:nvSpPr>
        <p:spPr>
          <a:xfrm>
            <a:off x="4103895" y="1582465"/>
            <a:ext cx="4520911" cy="1307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Develop a machine learning model to predict the aggregate rating of a restaurant based on various features related to the restaurant's characteristics and operations.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  <p:grpSp>
        <p:nvGrpSpPr>
          <p:cNvPr id="437" name="Google Shape;437;p39"/>
          <p:cNvGrpSpPr/>
          <p:nvPr/>
        </p:nvGrpSpPr>
        <p:grpSpPr>
          <a:xfrm>
            <a:off x="1376835" y="724375"/>
            <a:ext cx="2184638" cy="3694426"/>
            <a:chOff x="3745854" y="1465560"/>
            <a:chExt cx="1652400" cy="3093900"/>
          </a:xfrm>
        </p:grpSpPr>
        <p:sp>
          <p:nvSpPr>
            <p:cNvPr id="438" name="Google Shape;438;p39"/>
            <p:cNvSpPr/>
            <p:nvPr/>
          </p:nvSpPr>
          <p:spPr>
            <a:xfrm>
              <a:off x="3745854" y="1465560"/>
              <a:ext cx="1652400" cy="30939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4293300" y="4254500"/>
              <a:ext cx="557400" cy="1128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0" name="Google Shape;440;p39"/>
            <p:cNvGrpSpPr/>
            <p:nvPr/>
          </p:nvGrpSpPr>
          <p:grpSpPr>
            <a:xfrm>
              <a:off x="4347750" y="1648175"/>
              <a:ext cx="448475" cy="57900"/>
              <a:chOff x="4347750" y="1648175"/>
              <a:chExt cx="448475" cy="57900"/>
            </a:xfrm>
          </p:grpSpPr>
          <p:sp>
            <p:nvSpPr>
              <p:cNvPr id="441" name="Google Shape;441;p39"/>
              <p:cNvSpPr/>
              <p:nvPr/>
            </p:nvSpPr>
            <p:spPr>
              <a:xfrm>
                <a:off x="4462625" y="1648175"/>
                <a:ext cx="333600" cy="57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9"/>
              <p:cNvSpPr/>
              <p:nvPr/>
            </p:nvSpPr>
            <p:spPr>
              <a:xfrm>
                <a:off x="4347750" y="1648175"/>
                <a:ext cx="57900" cy="579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43" name="Google Shape;443;p39"/>
          <p:cNvPicPr preferRelativeResize="0"/>
          <p:nvPr/>
        </p:nvPicPr>
        <p:blipFill rotWithShape="1">
          <a:blip r:embed="rId3">
            <a:alphaModFix/>
          </a:blip>
          <a:srcRect t="4800" b="4800"/>
          <a:stretch/>
        </p:blipFill>
        <p:spPr>
          <a:xfrm>
            <a:off x="1496803" y="1216165"/>
            <a:ext cx="1944900" cy="263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44" name="Google Shape;444;p39"/>
          <p:cNvGrpSpPr/>
          <p:nvPr/>
        </p:nvGrpSpPr>
        <p:grpSpPr>
          <a:xfrm>
            <a:off x="2549225" y="819975"/>
            <a:ext cx="2244675" cy="1198929"/>
            <a:chOff x="2755125" y="903875"/>
            <a:chExt cx="2244675" cy="1198929"/>
          </a:xfrm>
        </p:grpSpPr>
        <p:pic>
          <p:nvPicPr>
            <p:cNvPr id="445" name="Google Shape;44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53">
              <a:off x="2789238" y="1063954"/>
              <a:ext cx="2176449" cy="9549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6" name="Google Shape;446;p39"/>
            <p:cNvGrpSpPr/>
            <p:nvPr/>
          </p:nvGrpSpPr>
          <p:grpSpPr>
            <a:xfrm>
              <a:off x="3938696" y="903875"/>
              <a:ext cx="633304" cy="398656"/>
              <a:chOff x="3280546" y="-222525"/>
              <a:chExt cx="633304" cy="398656"/>
            </a:xfrm>
          </p:grpSpPr>
          <p:sp>
            <p:nvSpPr>
              <p:cNvPr id="447" name="Google Shape;447;p39"/>
              <p:cNvSpPr/>
              <p:nvPr/>
            </p:nvSpPr>
            <p:spPr>
              <a:xfrm>
                <a:off x="3280546" y="-115768"/>
                <a:ext cx="371100" cy="2919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448" name="Google Shape;448;p39"/>
              <p:cNvSpPr/>
              <p:nvPr/>
            </p:nvSpPr>
            <p:spPr>
              <a:xfrm>
                <a:off x="3651650" y="-222525"/>
                <a:ext cx="262200" cy="2061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</p:grpSp>
      <p:sp>
        <p:nvSpPr>
          <p:cNvPr id="2" name="Google Shape;435;p39">
            <a:extLst>
              <a:ext uri="{FF2B5EF4-FFF2-40B4-BE49-F238E27FC236}">
                <a16:creationId xmlns:a16="http://schemas.microsoft.com/office/drawing/2014/main" id="{E57E2283-7E1A-435E-A1B6-55AEF3E88F76}"/>
              </a:ext>
            </a:extLst>
          </p:cNvPr>
          <p:cNvSpPr txBox="1">
            <a:spLocks/>
          </p:cNvSpPr>
          <p:nvPr/>
        </p:nvSpPr>
        <p:spPr>
          <a:xfrm>
            <a:off x="4728707" y="3369299"/>
            <a:ext cx="32097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aliana"/>
              <a:buNone/>
              <a:defRPr sz="3000" b="1" i="0" u="none" strike="noStrike" cap="non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pPr algn="ctr"/>
            <a:r>
              <a:rPr lang="en-IN" dirty="0"/>
              <a:t>OBJECTIVE</a:t>
            </a:r>
          </a:p>
        </p:txBody>
      </p:sp>
      <p:sp>
        <p:nvSpPr>
          <p:cNvPr id="3" name="Google Shape;436;p39">
            <a:extLst>
              <a:ext uri="{FF2B5EF4-FFF2-40B4-BE49-F238E27FC236}">
                <a16:creationId xmlns:a16="http://schemas.microsoft.com/office/drawing/2014/main" id="{BAB5C25E-8B70-8118-BAE9-1D6A9397C04A}"/>
              </a:ext>
            </a:extLst>
          </p:cNvPr>
          <p:cNvSpPr txBox="1">
            <a:spLocks/>
          </p:cNvSpPr>
          <p:nvPr/>
        </p:nvSpPr>
        <p:spPr>
          <a:xfrm>
            <a:off x="4103895" y="3919799"/>
            <a:ext cx="4459325" cy="1307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"/>
              <a:buNone/>
              <a:defRPr sz="12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/>
            <a:r>
              <a:rPr lang="en-US" sz="2000" dirty="0"/>
              <a:t>Predicting Restaurant Ratings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3836399" y="3675260"/>
            <a:ext cx="5063100" cy="928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IN" dirty="0"/>
              <a:t>DATASET OVERVIEW</a:t>
            </a:r>
            <a:br>
              <a:rPr lang="en-IN" dirty="0"/>
            </a:br>
            <a:endParaRPr b="0" i="1" dirty="0"/>
          </a:p>
        </p:txBody>
      </p:sp>
      <p:sp>
        <p:nvSpPr>
          <p:cNvPr id="316" name="Google Shape;316;p31"/>
          <p:cNvSpPr txBox="1">
            <a:spLocks noGrp="1"/>
          </p:cNvSpPr>
          <p:nvPr>
            <p:ph type="title" idx="2"/>
          </p:nvPr>
        </p:nvSpPr>
        <p:spPr>
          <a:xfrm>
            <a:off x="7025500" y="2501025"/>
            <a:ext cx="14052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02</a:t>
            </a:r>
            <a:endParaRPr dirty="0"/>
          </a:p>
        </p:txBody>
      </p:sp>
      <p:pic>
        <p:nvPicPr>
          <p:cNvPr id="317" name="Google Shape;317;p3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2183" b="12190"/>
          <a:stretch/>
        </p:blipFill>
        <p:spPr>
          <a:xfrm>
            <a:off x="238800" y="527025"/>
            <a:ext cx="3597599" cy="4077000"/>
          </a:xfrm>
          <a:prstGeom prst="rect">
            <a:avLst/>
          </a:prstGeom>
        </p:spPr>
      </p:pic>
      <p:cxnSp>
        <p:nvCxnSpPr>
          <p:cNvPr id="318" name="Google Shape;318;p31"/>
          <p:cNvCxnSpPr/>
          <p:nvPr/>
        </p:nvCxnSpPr>
        <p:spPr>
          <a:xfrm>
            <a:off x="3843575" y="3546092"/>
            <a:ext cx="506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9" name="Google Shape;319;p31"/>
          <p:cNvGrpSpPr/>
          <p:nvPr/>
        </p:nvGrpSpPr>
        <p:grpSpPr>
          <a:xfrm>
            <a:off x="3014501" y="596857"/>
            <a:ext cx="2462899" cy="2177118"/>
            <a:chOff x="3014501" y="596857"/>
            <a:chExt cx="2462899" cy="2177118"/>
          </a:xfrm>
        </p:grpSpPr>
        <p:pic>
          <p:nvPicPr>
            <p:cNvPr id="320" name="Google Shape;32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14501" y="1342927"/>
              <a:ext cx="1798848" cy="933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91650" y="844925"/>
              <a:ext cx="1474900" cy="192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31"/>
            <p:cNvSpPr/>
            <p:nvPr/>
          </p:nvSpPr>
          <p:spPr>
            <a:xfrm>
              <a:off x="5215200" y="1424675"/>
              <a:ext cx="262200" cy="206100"/>
            </a:xfrm>
            <a:prstGeom prst="star4">
              <a:avLst>
                <a:gd name="adj" fmla="val 60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4977621" y="596857"/>
              <a:ext cx="371100" cy="291900"/>
            </a:xfrm>
            <a:prstGeom prst="star4">
              <a:avLst>
                <a:gd name="adj" fmla="val 60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324" name="Google Shape;324;p31"/>
          <p:cNvSpPr/>
          <p:nvPr/>
        </p:nvSpPr>
        <p:spPr>
          <a:xfrm>
            <a:off x="4386446" y="3400157"/>
            <a:ext cx="371100" cy="291900"/>
          </a:xfrm>
          <a:prstGeom prst="star4">
            <a:avLst>
              <a:gd name="adj" fmla="val 600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3729073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7"/>
          <p:cNvSpPr txBox="1">
            <a:spLocks noGrp="1"/>
          </p:cNvSpPr>
          <p:nvPr>
            <p:ph type="title"/>
          </p:nvPr>
        </p:nvSpPr>
        <p:spPr>
          <a:xfrm>
            <a:off x="720075" y="539550"/>
            <a:ext cx="7704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 dirty="0"/>
              <a:t>DATASET OVERVIEW</a:t>
            </a:r>
            <a:br>
              <a:rPr lang="en-IN" dirty="0"/>
            </a:br>
            <a:endParaRPr dirty="0"/>
          </a:p>
        </p:txBody>
      </p:sp>
      <p:sp>
        <p:nvSpPr>
          <p:cNvPr id="593" name="Google Shape;593;p47"/>
          <p:cNvSpPr txBox="1">
            <a:spLocks noGrp="1"/>
          </p:cNvSpPr>
          <p:nvPr>
            <p:ph type="body" idx="1"/>
          </p:nvPr>
        </p:nvSpPr>
        <p:spPr>
          <a:xfrm>
            <a:off x="720000" y="1215748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 dataset contains the following columns: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1. Restaurant ID: Unique identifier for each restaurant.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2. Restaurant Name: Name of the restaurant.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3. Country Code: Numeric code representing the country where the restaurant is located.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4. City: Name of the city where the restaurant is situated.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5. Address: Physical address of the restaurant.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6. Locality: Locality or neighborhood where the restaurant is located.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7. Locality Verbose: Detailed description of the locality.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8. Longitude: Geographical longitude of the restaurant's location.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9. Latitude: Geographical latitude of the restaurant's location.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10. Cuisines: Types of cuisines offered by the restaurant.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11. Average Cost for Two: Average cost for a meal for two people.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12. Currency: Currency used for transactions in the restaurant.</a:t>
            </a: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7"/>
          <p:cNvSpPr txBox="1">
            <a:spLocks noGrp="1"/>
          </p:cNvSpPr>
          <p:nvPr>
            <p:ph type="title"/>
          </p:nvPr>
        </p:nvSpPr>
        <p:spPr>
          <a:xfrm>
            <a:off x="720075" y="539550"/>
            <a:ext cx="77040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 dirty="0"/>
              <a:t>DATASET OVERVIEW</a:t>
            </a:r>
            <a:br>
              <a:rPr lang="en-IN" u="sng" dirty="0"/>
            </a:br>
            <a:endParaRPr u="sng" dirty="0"/>
          </a:p>
        </p:txBody>
      </p:sp>
      <p:sp>
        <p:nvSpPr>
          <p:cNvPr id="593" name="Google Shape;593;p47"/>
          <p:cNvSpPr txBox="1">
            <a:spLocks noGrp="1"/>
          </p:cNvSpPr>
          <p:nvPr>
            <p:ph type="body" idx="1"/>
          </p:nvPr>
        </p:nvSpPr>
        <p:spPr>
          <a:xfrm>
            <a:off x="720000" y="1215748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13. Has Table Booking: Indicator of whether the restaurant accepts table bookings.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14. Has Online Delivery: Indicator of whether the restaurant offers online delivery.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15. Is Delivering Now: Indicator of whether the restaurant is currently delivering.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16. Switch to Order Menu: Indicator of whether the restaurant has switched to an order menu.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17. Price Range: Price range category of the restaurant.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18. Aggregate Rating: Overall rating of the restaurant.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19. Rating Color: Color code representing the rating.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20. Rating Text: Text description of the rating.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/>
              <a:t>21. Votes: Number of votes received by the restaurant.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578336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3836399" y="3701998"/>
            <a:ext cx="5063099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IN" dirty="0"/>
              <a:t>IMPORTING  DATA</a:t>
            </a:r>
            <a:br>
              <a:rPr lang="en-IN" dirty="0"/>
            </a:br>
            <a:endParaRPr b="0" i="1" dirty="0"/>
          </a:p>
        </p:txBody>
      </p:sp>
      <p:sp>
        <p:nvSpPr>
          <p:cNvPr id="316" name="Google Shape;316;p31"/>
          <p:cNvSpPr txBox="1">
            <a:spLocks noGrp="1"/>
          </p:cNvSpPr>
          <p:nvPr>
            <p:ph type="title" idx="2"/>
          </p:nvPr>
        </p:nvSpPr>
        <p:spPr>
          <a:xfrm>
            <a:off x="7025500" y="2501025"/>
            <a:ext cx="14052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03</a:t>
            </a:r>
            <a:endParaRPr dirty="0"/>
          </a:p>
        </p:txBody>
      </p:sp>
      <p:pic>
        <p:nvPicPr>
          <p:cNvPr id="317" name="Google Shape;317;p3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2183" b="12190"/>
          <a:stretch/>
        </p:blipFill>
        <p:spPr>
          <a:xfrm>
            <a:off x="238800" y="527025"/>
            <a:ext cx="3597599" cy="4077000"/>
          </a:xfrm>
          <a:prstGeom prst="rect">
            <a:avLst/>
          </a:prstGeom>
        </p:spPr>
      </p:pic>
      <p:cxnSp>
        <p:nvCxnSpPr>
          <p:cNvPr id="318" name="Google Shape;318;p31"/>
          <p:cNvCxnSpPr/>
          <p:nvPr/>
        </p:nvCxnSpPr>
        <p:spPr>
          <a:xfrm>
            <a:off x="3836399" y="3546107"/>
            <a:ext cx="506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9" name="Google Shape;319;p31"/>
          <p:cNvGrpSpPr/>
          <p:nvPr/>
        </p:nvGrpSpPr>
        <p:grpSpPr>
          <a:xfrm>
            <a:off x="3014501" y="596857"/>
            <a:ext cx="2462899" cy="2177118"/>
            <a:chOff x="3014501" y="596857"/>
            <a:chExt cx="2462899" cy="2177118"/>
          </a:xfrm>
        </p:grpSpPr>
        <p:pic>
          <p:nvPicPr>
            <p:cNvPr id="320" name="Google Shape;32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14501" y="1342927"/>
              <a:ext cx="1798848" cy="9330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91650" y="844925"/>
              <a:ext cx="1474900" cy="192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31"/>
            <p:cNvSpPr/>
            <p:nvPr/>
          </p:nvSpPr>
          <p:spPr>
            <a:xfrm>
              <a:off x="5215200" y="1424675"/>
              <a:ext cx="262200" cy="206100"/>
            </a:xfrm>
            <a:prstGeom prst="star4">
              <a:avLst>
                <a:gd name="adj" fmla="val 60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4977621" y="596857"/>
              <a:ext cx="371100" cy="291900"/>
            </a:xfrm>
            <a:prstGeom prst="star4">
              <a:avLst>
                <a:gd name="adj" fmla="val 60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324" name="Google Shape;324;p31"/>
          <p:cNvSpPr/>
          <p:nvPr/>
        </p:nvSpPr>
        <p:spPr>
          <a:xfrm>
            <a:off x="4386446" y="3400157"/>
            <a:ext cx="371100" cy="291900"/>
          </a:xfrm>
          <a:prstGeom prst="star4">
            <a:avLst>
              <a:gd name="adj" fmla="val 600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1793632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r="10666"/>
          <a:stretch/>
        </p:blipFill>
        <p:spPr>
          <a:xfrm>
            <a:off x="5974596" y="890581"/>
            <a:ext cx="2768821" cy="2056386"/>
          </a:xfrm>
          <a:prstGeom prst="rect">
            <a:avLst/>
          </a:prstGeom>
        </p:spPr>
      </p:pic>
      <p:grpSp>
        <p:nvGrpSpPr>
          <p:cNvPr id="398" name="Google Shape;398;p36"/>
          <p:cNvGrpSpPr/>
          <p:nvPr/>
        </p:nvGrpSpPr>
        <p:grpSpPr>
          <a:xfrm>
            <a:off x="5141918" y="2523345"/>
            <a:ext cx="1566000" cy="1363053"/>
            <a:chOff x="4112934" y="1076651"/>
            <a:chExt cx="1876141" cy="1918223"/>
          </a:xfrm>
        </p:grpSpPr>
        <p:grpSp>
          <p:nvGrpSpPr>
            <p:cNvPr id="399" name="Google Shape;399;p36"/>
            <p:cNvGrpSpPr/>
            <p:nvPr/>
          </p:nvGrpSpPr>
          <p:grpSpPr>
            <a:xfrm>
              <a:off x="4112934" y="1287750"/>
              <a:ext cx="523429" cy="638056"/>
              <a:chOff x="2710846" y="3330350"/>
              <a:chExt cx="523429" cy="638056"/>
            </a:xfrm>
          </p:grpSpPr>
          <p:sp>
            <p:nvSpPr>
              <p:cNvPr id="400" name="Google Shape;400;p36"/>
              <p:cNvSpPr/>
              <p:nvPr/>
            </p:nvSpPr>
            <p:spPr>
              <a:xfrm>
                <a:off x="2710846" y="3676507"/>
                <a:ext cx="371100" cy="2919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401" name="Google Shape;401;p36"/>
              <p:cNvSpPr/>
              <p:nvPr/>
            </p:nvSpPr>
            <p:spPr>
              <a:xfrm>
                <a:off x="2972075" y="3330350"/>
                <a:ext cx="262200" cy="206100"/>
              </a:xfrm>
              <a:prstGeom prst="star4">
                <a:avLst>
                  <a:gd name="adj" fmla="val 600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grpSp>
          <p:nvGrpSpPr>
            <p:cNvPr id="402" name="Google Shape;402;p36"/>
            <p:cNvGrpSpPr/>
            <p:nvPr/>
          </p:nvGrpSpPr>
          <p:grpSpPr>
            <a:xfrm>
              <a:off x="4605175" y="1968245"/>
              <a:ext cx="1246528" cy="1026629"/>
              <a:chOff x="6147679" y="2922939"/>
              <a:chExt cx="1581487" cy="1302499"/>
            </a:xfrm>
          </p:grpSpPr>
          <p:pic>
            <p:nvPicPr>
              <p:cNvPr id="403" name="Google Shape;403;p3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392223" y="2926547"/>
                <a:ext cx="336943" cy="12952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4" name="Google Shape;404;p3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800000">
                <a:off x="6147679" y="2922939"/>
                <a:ext cx="1252507" cy="1302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5" name="Google Shape;405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67699" y="1076651"/>
              <a:ext cx="1321375" cy="1695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23A7854-D97F-ADD2-12C1-A9DB7F1741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604"/>
          <a:stretch/>
        </p:blipFill>
        <p:spPr>
          <a:xfrm>
            <a:off x="913507" y="890581"/>
            <a:ext cx="4206110" cy="3548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cktail Lounge Business Plan by Slidesgo">
  <a:themeElements>
    <a:clrScheme name="Simple Light">
      <a:dk1>
        <a:srgbClr val="EDE5D9"/>
      </a:dk1>
      <a:lt1>
        <a:srgbClr val="1F2024"/>
      </a:lt1>
      <a:dk2>
        <a:srgbClr val="FBDF9E"/>
      </a:dk2>
      <a:lt2>
        <a:srgbClr val="F9B688"/>
      </a:lt2>
      <a:accent1>
        <a:srgbClr val="F99A72"/>
      </a:accent1>
      <a:accent2>
        <a:srgbClr val="F58382"/>
      </a:accent2>
      <a:accent3>
        <a:srgbClr val="F76B7B"/>
      </a:accent3>
      <a:accent4>
        <a:srgbClr val="A486D9"/>
      </a:accent4>
      <a:accent5>
        <a:srgbClr val="6172B1"/>
      </a:accent5>
      <a:accent6>
        <a:srgbClr val="9DD38D"/>
      </a:accent6>
      <a:hlink>
        <a:srgbClr val="EDE5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543</Words>
  <Application>Microsoft Office PowerPoint</Application>
  <PresentationFormat>On-screen Show (16:9)</PresentationFormat>
  <Paragraphs>77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Italiana</vt:lpstr>
      <vt:lpstr>Wingdings</vt:lpstr>
      <vt:lpstr>Arial Black</vt:lpstr>
      <vt:lpstr>Hind</vt:lpstr>
      <vt:lpstr>Roboto Condensed Light</vt:lpstr>
      <vt:lpstr>Arial</vt:lpstr>
      <vt:lpstr>Cocktail Lounge Business Plan by Slidesgo</vt:lpstr>
      <vt:lpstr>RESTAURANT RATING PREDICTION USING ML</vt:lpstr>
      <vt:lpstr>TABLE OF CONTENTS</vt:lpstr>
      <vt:lpstr>PROBLEM STATEMENT </vt:lpstr>
      <vt:lpstr>PROBLEM STATEMENT </vt:lpstr>
      <vt:lpstr>DATASET OVERVIEW </vt:lpstr>
      <vt:lpstr>DATASET OVERVIEW </vt:lpstr>
      <vt:lpstr>DATASET OVERVIEW </vt:lpstr>
      <vt:lpstr>IMPORTING  DATA </vt:lpstr>
      <vt:lpstr>PowerPoint Presentation</vt:lpstr>
      <vt:lpstr>DATA  PREPROCESSING </vt:lpstr>
      <vt:lpstr>CHECKING FOR  NULL VALUES  AND HANDELLING :</vt:lpstr>
      <vt:lpstr>LABEL ENCODING FOR CATEGORICAL COLUMNS</vt:lpstr>
      <vt:lpstr>REMOVING UNNECESSARY COLUMNS  AND FEATURE SCALING </vt:lpstr>
      <vt:lpstr>MODEL  IMPLEMENTATION  </vt:lpstr>
      <vt:lpstr>DEFINING FEATURES AND TARGETS AND SPLIT INTO TRAIN TEST DATA</vt:lpstr>
      <vt:lpstr>IMPLEMENTING DECISION TREE REGRESSOR</vt:lpstr>
      <vt:lpstr>IMPLEMENTING RANDOM FOREST REGRESSOR</vt:lpstr>
      <vt:lpstr>CONCLUSION </vt:lpstr>
      <vt:lpstr>CONCLUSION</vt:lpstr>
      <vt:lpstr>RECOMMENDATION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Manav Shah</dc:creator>
  <cp:lastModifiedBy>Manav Shah</cp:lastModifiedBy>
  <cp:revision>6</cp:revision>
  <dcterms:modified xsi:type="dcterms:W3CDTF">2024-08-08T12:10:04Z</dcterms:modified>
</cp:coreProperties>
</file>